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61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Офіційний логотип наданий користувачем: image.png.</a:t>
            </a:r>
          </a:p>
          <a:p>
            <a:r>
              <a:t>- Рік початку роботи та опис діяльності надані користувачем.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Перелік напрямів діяльності сформовано з інформації, наданої користувачем про компанію.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Переваги та цільові сегменти сформовано з інформації, наданої користувачем про компанію.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-brand-stripe">
            <a:extLst>
              <a:ext uri="{FF2B5EF4-FFF2-40B4-BE49-F238E27FC236}">
                <a16:creationId xmlns:a16="http://schemas.microsoft.com/office/drawing/2014/main" id="{61A31E26-8DBA-4FD0-9957-60529A8344B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A63B27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FF2B5EF4-FFF2-40B4-BE49-F238E27FC236}">
                <a16:creationId xmlns:a16="http://schemas.microsoft.com/office/drawing/2014/main" id="{8046E758-75C2-4C03-8771-5FFE0AF3D61D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7E6E69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НОВА ПОЖЕЖНА СИСТЕМА  •  ЛЬВІВ</a:t>
            </a:r>
          </a:p>
        </p:txBody>
      </p:sp>
      <p:sp>
        <p:nvSpPr>
          <p:cNvPr id="3" name="hero-title">
            <a:extLst>
              <a:ext uri="{FF2B5EF4-FFF2-40B4-BE49-F238E27FC236}">
                <a16:creationId xmlns:a16="http://schemas.microsoft.com/office/drawing/2014/main" id="{CB441B90-89D6-45B6-9632-33F6FD220AC8}"/>
              </a:ext>
            </a:extLst>
          </p:cNvPr>
          <p:cNvSpPr>
            <a:spLocks noGrp="1"/>
          </p:cNvSpPr>
          <p:nvPr/>
        </p:nvSpPr>
        <p:spPr>
          <a:xfrm>
            <a:off x="685800" y="1285875"/>
            <a:ext cx="6429375" cy="2619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52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5250" b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ПОЖЕЖНА</a:t>
            </a:r>
          </a:p>
          <a:p>
            <a:pPr algn="l">
              <a:lnSpc>
                <a:spcPct val="90000"/>
              </a:lnSpc>
              <a:buNone/>
              <a:defRPr sz="52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5250" b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БЕЗПЕКА</a:t>
            </a:r>
          </a:p>
          <a:p>
            <a:pPr algn="l">
              <a:lnSpc>
                <a:spcPct val="90000"/>
              </a:lnSpc>
              <a:buNone/>
              <a:defRPr sz="52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5250" b="1">
                <a:solidFill>
                  <a:srgbClr val="A63B27"/>
                </a:solidFill>
                <a:latin typeface="DejaVu Sans"/>
                <a:ea typeface="DejaVu Sans"/>
                <a:cs typeface="DejaVu Sans"/>
              </a:rPr>
              <a:t>ДЛЯ БІЗНЕСУ</a:t>
            </a:r>
          </a:p>
        </p:txBody>
      </p:sp>
      <p:sp>
        <p:nvSpPr>
          <p:cNvPr id="4" name="hero-tagline">
            <a:extLst>
              <a:ext uri="{FF2B5EF4-FFF2-40B4-BE49-F238E27FC236}">
                <a16:creationId xmlns:a16="http://schemas.microsoft.com/office/drawing/2014/main" id="{BBA9A8E8-17C7-4A68-AAA7-AE52BAE12CD6}"/>
              </a:ext>
            </a:extLst>
          </p:cNvPr>
          <p:cNvSpPr>
            <a:spLocks noGrp="1"/>
          </p:cNvSpPr>
          <p:nvPr/>
        </p:nvSpPr>
        <p:spPr>
          <a:xfrm>
            <a:off x="685800" y="4000500"/>
            <a:ext cx="3238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400" b="1">
                <a:solidFill>
                  <a:srgbClr val="A63B27"/>
                </a:solidFill>
                <a:latin typeface="DejaVu Sans"/>
                <a:ea typeface="DejaVu Sans"/>
                <a:cs typeface="DejaVu Sans"/>
              </a:defRPr>
            </a:pPr>
            <a:r>
              <a:rPr sz="2400" b="1">
                <a:solidFill>
                  <a:srgbClr val="A63B27"/>
                </a:solidFill>
                <a:latin typeface="DejaVu Sans"/>
                <a:ea typeface="DejaVu Sans"/>
                <a:cs typeface="DejaVu Sans"/>
              </a:rPr>
              <a:t>ПІД КЛЮЧ</a:t>
            </a:r>
          </a:p>
        </p:txBody>
      </p:sp>
      <p:sp>
        <p:nvSpPr>
          <p:cNvPr id="5" name="hero-subtitle">
            <a:extLst>
              <a:ext uri="{FF2B5EF4-FFF2-40B4-BE49-F238E27FC236}">
                <a16:creationId xmlns:a16="http://schemas.microsoft.com/office/drawing/2014/main" id="{D034C114-53CB-4FC6-B27A-84CFAB8DAC14}"/>
              </a:ext>
            </a:extLst>
          </p:cNvPr>
          <p:cNvSpPr>
            <a:spLocks noGrp="1"/>
          </p:cNvSpPr>
          <p:nvPr/>
        </p:nvSpPr>
        <p:spPr>
          <a:xfrm>
            <a:off x="685800" y="4667250"/>
            <a:ext cx="59531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314"/>
          </a:bodyPr>
          <a:lstStyle/>
          <a:p>
            <a:pPr algn="l">
              <a:lnSpc>
                <a:spcPct val="116000"/>
              </a:lnSpc>
              <a:buNone/>
              <a:defRPr sz="1875" b="0">
                <a:solidFill>
                  <a:srgbClr val="7E6E69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Проєктування, монтаж і сервіс пожежних систем для комерційних та промислових об’єктів.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477125" y="877018"/>
            <a:ext cx="4000500" cy="2036914"/>
          </a:xfrm>
          <a:prstGeom prst="rect">
            <a:avLst/>
          </a:prstGeom>
        </p:spPr>
      </p:pic>
      <p:sp>
        <p:nvSpPr>
          <p:cNvPr id="7" name="experience-rule">
            <a:extLst>
              <a:ext uri="{FF2B5EF4-FFF2-40B4-BE49-F238E27FC236}">
                <a16:creationId xmlns:a16="http://schemas.microsoft.com/office/drawing/2014/main" id="{9D4FC500-6532-48D4-BE86-9B998EE25553}"/>
              </a:ext>
            </a:extLst>
          </p:cNvPr>
          <p:cNvSpPr>
            <a:spLocks noGrp="1"/>
          </p:cNvSpPr>
          <p:nvPr/>
        </p:nvSpPr>
        <p:spPr>
          <a:xfrm>
            <a:off x="7762875" y="3714750"/>
            <a:ext cx="3143250" cy="19050"/>
          </a:xfrm>
          <a:prstGeom prst="rect">
            <a:avLst/>
          </a:prstGeom>
          <a:solidFill>
            <a:srgbClr val="D9CCC3"/>
          </a:solidFill>
          <a:ln w="0">
            <a:noFill/>
            <a:prstDash val="solid"/>
          </a:ln>
        </p:spPr>
      </p:sp>
      <p:sp>
        <p:nvSpPr>
          <p:cNvPr id="8" name="experience-year">
            <a:extLst>
              <a:ext uri="{FF2B5EF4-FFF2-40B4-BE49-F238E27FC236}">
                <a16:creationId xmlns:a16="http://schemas.microsoft.com/office/drawing/2014/main" id="{A99BBCCA-BEB0-4B09-86EC-4270884FB563}"/>
              </a:ext>
            </a:extLst>
          </p:cNvPr>
          <p:cNvSpPr>
            <a:spLocks noGrp="1"/>
          </p:cNvSpPr>
          <p:nvPr/>
        </p:nvSpPr>
        <p:spPr>
          <a:xfrm>
            <a:off x="7762875" y="3905250"/>
            <a:ext cx="3143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502"/>
          </a:bodyPr>
          <a:lstStyle/>
          <a:p>
            <a:pPr algn="l">
              <a:lnSpc>
                <a:spcPct val="105000"/>
              </a:lnSpc>
              <a:buNone/>
              <a:defRPr sz="5025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5025" b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З 2019</a:t>
            </a:r>
          </a:p>
        </p:txBody>
      </p:sp>
      <p:sp>
        <p:nvSpPr>
          <p:cNvPr id="9" name="experience-caption">
            <a:extLst>
              <a:ext uri="{FF2B5EF4-FFF2-40B4-BE49-F238E27FC236}">
                <a16:creationId xmlns:a16="http://schemas.microsoft.com/office/drawing/2014/main" id="{2279E692-3E92-4DDA-B54C-A30AAC16F7A8}"/>
              </a:ext>
            </a:extLst>
          </p:cNvPr>
          <p:cNvSpPr>
            <a:spLocks noGrp="1"/>
          </p:cNvSpPr>
          <p:nvPr/>
        </p:nvSpPr>
        <p:spPr>
          <a:xfrm>
            <a:off x="7781925" y="4810125"/>
            <a:ext cx="3333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350" b="1">
                <a:solidFill>
                  <a:srgbClr val="A63B27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A63B27"/>
                </a:solidFill>
                <a:latin typeface="DejaVu Sans"/>
                <a:ea typeface="DejaVu Sans"/>
                <a:cs typeface="DejaVu Sans"/>
              </a:rPr>
              <a:t>КОМПЛЕКСНО РЕАЛІЗУЄМО</a:t>
            </a:r>
          </a:p>
          <a:p>
            <a:pPr algn="l">
              <a:lnSpc>
                <a:spcPct val="112000"/>
              </a:lnSpc>
              <a:buNone/>
              <a:defRPr sz="1350" b="1">
                <a:solidFill>
                  <a:srgbClr val="A63B27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A63B27"/>
                </a:solidFill>
                <a:latin typeface="DejaVu Sans"/>
                <a:ea typeface="DejaVu Sans"/>
                <a:cs typeface="DejaVu Sans"/>
              </a:rPr>
              <a:t>ПОЖЕЖНУ БЕЗПЕКУ ОБ’ЄКТІВ</a:t>
            </a:r>
          </a:p>
        </p:txBody>
      </p:sp>
      <p:sp>
        <p:nvSpPr>
          <p:cNvPr id="10" name="page-1">
            <a:extLst>
              <a:ext uri="{FF2B5EF4-FFF2-40B4-BE49-F238E27FC236}">
                <a16:creationId xmlns:a16="http://schemas.microsoft.com/office/drawing/2014/main" id="{56DA5596-2CE5-4177-A49E-785FB12DC7D9}"/>
              </a:ext>
            </a:extLst>
          </p:cNvPr>
          <p:cNvSpPr>
            <a:spLocks noGrp="1"/>
          </p:cNvSpPr>
          <p:nvPr/>
        </p:nvSpPr>
        <p:spPr>
          <a:xfrm>
            <a:off x="11144250" y="6334125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1200" b="1">
                <a:solidFill>
                  <a:srgbClr val="7E6E69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02536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3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rand-label">
            <a:extLst>
              <a:ext uri="{FF2B5EF4-FFF2-40B4-BE49-F238E27FC236}">
                <a16:creationId xmlns:a16="http://schemas.microsoft.com/office/drawing/2014/main" id="{9FB842E3-3CB5-4D87-9F37-7532700A06CB}"/>
              </a:ext>
            </a:extLst>
          </p:cNvPr>
          <p:cNvSpPr>
            <a:spLocks noGrp="1"/>
          </p:cNvSpPr>
          <p:nvPr/>
        </p:nvSpPr>
        <p:spPr>
          <a:xfrm>
            <a:off x="685800" y="419100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F1E7D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1E7DE"/>
                </a:solidFill>
                <a:latin typeface="DejaVu Sans"/>
                <a:ea typeface="DejaVu Sans"/>
                <a:cs typeface="DejaVu Sans"/>
              </a:rPr>
              <a:t>НОВА ПОЖЕЖНА СИСТЕМА</a:t>
            </a:r>
          </a:p>
        </p:txBody>
      </p:sp>
      <p:sp>
        <p:nvSpPr>
          <p:cNvPr id="2" name="brand-accent">
            <a:extLst>
              <a:ext uri="{FF2B5EF4-FFF2-40B4-BE49-F238E27FC236}">
                <a16:creationId xmlns:a16="http://schemas.microsoft.com/office/drawing/2014/main" id="{8FA83165-890B-47DA-9494-968B403A192B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876300" cy="47625"/>
          </a:xfrm>
          <a:prstGeom prst="rect">
            <a:avLst/>
          </a:prstGeom>
          <a:solidFill>
            <a:srgbClr val="C34A2C"/>
          </a:solidFill>
          <a:ln w="0">
            <a:noFill/>
            <a:prstDash val="solid"/>
          </a:ln>
        </p:spPr>
      </p:sp>
      <p:sp>
        <p:nvSpPr>
          <p:cNvPr id="3" name="services-title">
            <a:extLst>
              <a:ext uri="{FF2B5EF4-FFF2-40B4-BE49-F238E27FC236}">
                <a16:creationId xmlns:a16="http://schemas.microsoft.com/office/drawing/2014/main" id="{F899CD1C-2623-4FF7-8717-188F3B8A40D4}"/>
              </a:ext>
            </a:extLst>
          </p:cNvPr>
          <p:cNvSpPr>
            <a:spLocks noGrp="1"/>
          </p:cNvSpPr>
          <p:nvPr/>
        </p:nvSpPr>
        <p:spPr>
          <a:xfrm>
            <a:off x="685800" y="1095375"/>
            <a:ext cx="723900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5000"/>
              </a:lnSpc>
              <a:buNone/>
              <a:defRPr sz="37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7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Закриваємо весь цикл</a:t>
            </a:r>
          </a:p>
          <a:p>
            <a:pPr algn="l">
              <a:lnSpc>
                <a:spcPct val="95000"/>
              </a:lnSpc>
              <a:buNone/>
              <a:defRPr sz="37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7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пожежної безпеки</a:t>
            </a:r>
          </a:p>
        </p:txBody>
      </p:sp>
      <p:sp>
        <p:nvSpPr>
          <p:cNvPr id="4" name="services-kicker">
            <a:extLst>
              <a:ext uri="{FF2B5EF4-FFF2-40B4-BE49-F238E27FC236}">
                <a16:creationId xmlns:a16="http://schemas.microsoft.com/office/drawing/2014/main" id="{EFEE708D-CD90-4AFF-A4E0-FC391E935F88}"/>
              </a:ext>
            </a:extLst>
          </p:cNvPr>
          <p:cNvSpPr>
            <a:spLocks noGrp="1"/>
          </p:cNvSpPr>
          <p:nvPr/>
        </p:nvSpPr>
        <p:spPr>
          <a:xfrm>
            <a:off x="8429625" y="1400175"/>
            <a:ext cx="304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039"/>
          </a:bodyPr>
          <a:lstStyle/>
          <a:p>
            <a:pPr algn="r">
              <a:lnSpc>
                <a:spcPct val="105000"/>
              </a:lnSpc>
              <a:buNone/>
              <a:defRPr sz="1275" b="1">
                <a:solidFill>
                  <a:srgbClr val="BFA9A1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BFA9A1"/>
                </a:solidFill>
                <a:latin typeface="DejaVu Sans"/>
                <a:ea typeface="DejaVu Sans"/>
                <a:cs typeface="DejaVu Sans"/>
              </a:rPr>
              <a:t>ОДНА КОМАНДА  •  ОДНА ВІДПОВІДАЛЬНІСТЬ</a:t>
            </a:r>
          </a:p>
        </p:txBody>
      </p:sp>
      <p:sp>
        <p:nvSpPr>
          <p:cNvPr id="5" name="service-number-1">
            <a:extLst>
              <a:ext uri="{FF2B5EF4-FFF2-40B4-BE49-F238E27FC236}">
                <a16:creationId xmlns:a16="http://schemas.microsoft.com/office/drawing/2014/main" id="{5361F39A-9B93-4B1E-937F-F7195D70BD75}"/>
              </a:ext>
            </a:extLst>
          </p:cNvPr>
          <p:cNvSpPr>
            <a:spLocks noGrp="1"/>
          </p:cNvSpPr>
          <p:nvPr/>
        </p:nvSpPr>
        <p:spPr>
          <a:xfrm>
            <a:off x="685800" y="2686050"/>
            <a:ext cx="7239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150" b="1">
                <a:solidFill>
                  <a:srgbClr val="C34A2C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C34A2C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6" name="service-title-1">
            <a:extLst>
              <a:ext uri="{FF2B5EF4-FFF2-40B4-BE49-F238E27FC236}">
                <a16:creationId xmlns:a16="http://schemas.microsoft.com/office/drawing/2014/main" id="{9C3B663E-9102-47D9-9974-71BDB94FD68C}"/>
              </a:ext>
            </a:extLst>
          </p:cNvPr>
          <p:cNvSpPr>
            <a:spLocks noGrp="1"/>
          </p:cNvSpPr>
          <p:nvPr/>
        </p:nvSpPr>
        <p:spPr>
          <a:xfrm>
            <a:off x="1695450" y="2714625"/>
            <a:ext cx="30003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1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ПРОЄКТУВАННЯ</a:t>
            </a:r>
          </a:p>
        </p:txBody>
      </p:sp>
      <p:sp>
        <p:nvSpPr>
          <p:cNvPr id="7" name="service-body-1">
            <a:extLst>
              <a:ext uri="{FF2B5EF4-FFF2-40B4-BE49-F238E27FC236}">
                <a16:creationId xmlns:a16="http://schemas.microsoft.com/office/drawing/2014/main" id="{D395C5F9-3DA4-4CFA-ABB1-19CF041AD0A0}"/>
              </a:ext>
            </a:extLst>
          </p:cNvPr>
          <p:cNvSpPr>
            <a:spLocks noGrp="1"/>
          </p:cNvSpPr>
          <p:nvPr/>
        </p:nvSpPr>
        <p:spPr>
          <a:xfrm>
            <a:off x="5000625" y="2695575"/>
            <a:ext cx="6381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5000"/>
              </a:lnSpc>
              <a:buNone/>
              <a:defRPr sz="1575" b="0">
                <a:solidFill>
                  <a:srgbClr val="D7C8C2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Обстеження об’єкта • робочі проєкти • плани евакуації</a:t>
            </a:r>
          </a:p>
        </p:txBody>
      </p:sp>
      <p:sp>
        <p:nvSpPr>
          <p:cNvPr id="8" name="service-divider-1">
            <a:extLst>
              <a:ext uri="{FF2B5EF4-FFF2-40B4-BE49-F238E27FC236}">
                <a16:creationId xmlns:a16="http://schemas.microsoft.com/office/drawing/2014/main" id="{19E3E48D-7290-4205-BB21-8E250707201A}"/>
              </a:ext>
            </a:extLst>
          </p:cNvPr>
          <p:cNvSpPr>
            <a:spLocks noGrp="1"/>
          </p:cNvSpPr>
          <p:nvPr/>
        </p:nvSpPr>
        <p:spPr>
          <a:xfrm>
            <a:off x="685800" y="3571875"/>
            <a:ext cx="10820400" cy="9525"/>
          </a:xfrm>
          <a:prstGeom prst="rect">
            <a:avLst/>
          </a:prstGeom>
          <a:solidFill>
            <a:srgbClr val="493532"/>
          </a:solidFill>
          <a:ln w="0">
            <a:noFill/>
            <a:prstDash val="solid"/>
          </a:ln>
        </p:spPr>
      </p:sp>
      <p:sp>
        <p:nvSpPr>
          <p:cNvPr id="9" name="service-number-2">
            <a:extLst>
              <a:ext uri="{FF2B5EF4-FFF2-40B4-BE49-F238E27FC236}">
                <a16:creationId xmlns:a16="http://schemas.microsoft.com/office/drawing/2014/main" id="{E7579A61-670E-4B72-9484-27D5B693D388}"/>
              </a:ext>
            </a:extLst>
          </p:cNvPr>
          <p:cNvSpPr>
            <a:spLocks noGrp="1"/>
          </p:cNvSpPr>
          <p:nvPr/>
        </p:nvSpPr>
        <p:spPr>
          <a:xfrm>
            <a:off x="685800" y="3857625"/>
            <a:ext cx="7239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150" b="1">
                <a:solidFill>
                  <a:srgbClr val="C34A2C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C34A2C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0" name="service-title-2">
            <a:extLst>
              <a:ext uri="{FF2B5EF4-FFF2-40B4-BE49-F238E27FC236}">
                <a16:creationId xmlns:a16="http://schemas.microsoft.com/office/drawing/2014/main" id="{3DE375A7-D58A-47AC-8693-AE643AC0133A}"/>
              </a:ext>
            </a:extLst>
          </p:cNvPr>
          <p:cNvSpPr>
            <a:spLocks noGrp="1"/>
          </p:cNvSpPr>
          <p:nvPr/>
        </p:nvSpPr>
        <p:spPr>
          <a:xfrm>
            <a:off x="1695450" y="3886200"/>
            <a:ext cx="30003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1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МОНТАЖ</a:t>
            </a:r>
          </a:p>
        </p:txBody>
      </p:sp>
      <p:sp>
        <p:nvSpPr>
          <p:cNvPr id="11" name="service-body-2">
            <a:extLst>
              <a:ext uri="{FF2B5EF4-FFF2-40B4-BE49-F238E27FC236}">
                <a16:creationId xmlns:a16="http://schemas.microsoft.com/office/drawing/2014/main" id="{CFD870B0-ABB3-4C0D-9B06-01C81D5AE808}"/>
              </a:ext>
            </a:extLst>
          </p:cNvPr>
          <p:cNvSpPr>
            <a:spLocks noGrp="1"/>
          </p:cNvSpPr>
          <p:nvPr/>
        </p:nvSpPr>
        <p:spPr>
          <a:xfrm>
            <a:off x="5000625" y="3867150"/>
            <a:ext cx="63817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5000"/>
              </a:lnSpc>
              <a:buNone/>
              <a:defRPr sz="1575" b="0">
                <a:solidFill>
                  <a:srgbClr val="D7C8C2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dirty="0" err="1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Пожежна</a:t>
            </a:r>
            <a:r>
              <a:rPr sz="1575" b="0" dirty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575" b="0" dirty="0" err="1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сигналізація</a:t>
            </a:r>
            <a:r>
              <a:rPr sz="1575" b="0" dirty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 й </a:t>
            </a:r>
            <a:r>
              <a:rPr sz="1575" b="0" dirty="0" err="1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оповіщення</a:t>
            </a:r>
            <a:r>
              <a:rPr sz="1575" b="0" dirty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 • </a:t>
            </a:r>
            <a:r>
              <a:rPr sz="1575" b="0" dirty="0" err="1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пожежогасіння</a:t>
            </a:r>
            <a:r>
              <a:rPr sz="1575" b="0" dirty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 • </a:t>
            </a:r>
            <a:r>
              <a:rPr lang="uk-UA" sz="1575" dirty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відеоспостереження</a:t>
            </a:r>
            <a:r>
              <a:rPr sz="1575" b="0" dirty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 • </a:t>
            </a:r>
            <a:r>
              <a:rPr sz="1575" b="0" dirty="0" err="1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вогнезахист</a:t>
            </a:r>
            <a:r>
              <a:rPr lang="uk-UA" sz="1575" b="0" dirty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 • контроль доступу</a:t>
            </a:r>
            <a:endParaRPr sz="1575" b="0" dirty="0">
              <a:solidFill>
                <a:srgbClr val="D7C8C2"/>
              </a:solidFill>
              <a:latin typeface="DejaVu Sans"/>
              <a:ea typeface="DejaVu Sans"/>
              <a:cs typeface="DejaVu Sans"/>
            </a:endParaRPr>
          </a:p>
        </p:txBody>
      </p:sp>
      <p:sp>
        <p:nvSpPr>
          <p:cNvPr id="12" name="service-divider-2">
            <a:extLst>
              <a:ext uri="{FF2B5EF4-FFF2-40B4-BE49-F238E27FC236}">
                <a16:creationId xmlns:a16="http://schemas.microsoft.com/office/drawing/2014/main" id="{15A8310C-F410-4793-80D7-8A1C05EAB4F8}"/>
              </a:ext>
            </a:extLst>
          </p:cNvPr>
          <p:cNvSpPr>
            <a:spLocks noGrp="1"/>
          </p:cNvSpPr>
          <p:nvPr/>
        </p:nvSpPr>
        <p:spPr>
          <a:xfrm>
            <a:off x="685800" y="4905375"/>
            <a:ext cx="10820400" cy="9525"/>
          </a:xfrm>
          <a:prstGeom prst="rect">
            <a:avLst/>
          </a:prstGeom>
          <a:solidFill>
            <a:srgbClr val="493532"/>
          </a:solidFill>
          <a:ln w="0">
            <a:noFill/>
            <a:prstDash val="solid"/>
          </a:ln>
        </p:spPr>
      </p:sp>
      <p:sp>
        <p:nvSpPr>
          <p:cNvPr id="13" name="service-number-3">
            <a:extLst>
              <a:ext uri="{FF2B5EF4-FFF2-40B4-BE49-F238E27FC236}">
                <a16:creationId xmlns:a16="http://schemas.microsoft.com/office/drawing/2014/main" id="{8513CCF3-18FA-4747-943E-01C511846D1B}"/>
              </a:ext>
            </a:extLst>
          </p:cNvPr>
          <p:cNvSpPr>
            <a:spLocks noGrp="1"/>
          </p:cNvSpPr>
          <p:nvPr/>
        </p:nvSpPr>
        <p:spPr>
          <a:xfrm>
            <a:off x="685800" y="5191125"/>
            <a:ext cx="7239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150" b="1">
                <a:solidFill>
                  <a:srgbClr val="C34A2C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C34A2C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4" name="service-title-3">
            <a:extLst>
              <a:ext uri="{FF2B5EF4-FFF2-40B4-BE49-F238E27FC236}">
                <a16:creationId xmlns:a16="http://schemas.microsoft.com/office/drawing/2014/main" id="{DBF114B5-EA43-4A03-83DF-3EE623D0CE6A}"/>
              </a:ext>
            </a:extLst>
          </p:cNvPr>
          <p:cNvSpPr>
            <a:spLocks noGrp="1"/>
          </p:cNvSpPr>
          <p:nvPr/>
        </p:nvSpPr>
        <p:spPr>
          <a:xfrm>
            <a:off x="1695450" y="5219700"/>
            <a:ext cx="30003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1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СЕРВІС</a:t>
            </a:r>
          </a:p>
        </p:txBody>
      </p:sp>
      <p:sp>
        <p:nvSpPr>
          <p:cNvPr id="15" name="service-body-3">
            <a:extLst>
              <a:ext uri="{FF2B5EF4-FFF2-40B4-BE49-F238E27FC236}">
                <a16:creationId xmlns:a16="http://schemas.microsoft.com/office/drawing/2014/main" id="{B0CE6CA9-C3BC-4AB3-A8AC-0B0E312D4D2C}"/>
              </a:ext>
            </a:extLst>
          </p:cNvPr>
          <p:cNvSpPr>
            <a:spLocks noGrp="1"/>
          </p:cNvSpPr>
          <p:nvPr/>
        </p:nvSpPr>
        <p:spPr>
          <a:xfrm>
            <a:off x="5000625" y="5200650"/>
            <a:ext cx="6381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4893"/>
          </a:bodyPr>
          <a:lstStyle/>
          <a:p>
            <a:pPr algn="l">
              <a:lnSpc>
                <a:spcPct val="115000"/>
              </a:lnSpc>
              <a:buNone/>
              <a:defRPr sz="1575" b="0">
                <a:solidFill>
                  <a:srgbClr val="D7C8C2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D7C8C2"/>
                </a:solidFill>
                <a:latin typeface="DejaVu Sans"/>
                <a:ea typeface="DejaVu Sans"/>
                <a:cs typeface="DejaVu Sans"/>
              </a:rPr>
              <a:t>Технічне обслуговування систем • вогнегасники • електровимірювання</a:t>
            </a:r>
          </a:p>
        </p:txBody>
      </p:sp>
      <p:sp>
        <p:nvSpPr>
          <p:cNvPr id="16" name="page-2">
            <a:extLst>
              <a:ext uri="{FF2B5EF4-FFF2-40B4-BE49-F238E27FC236}">
                <a16:creationId xmlns:a16="http://schemas.microsoft.com/office/drawing/2014/main" id="{D8AF63BF-9EB9-4A2E-8CD3-6350F2217706}"/>
              </a:ext>
            </a:extLst>
          </p:cNvPr>
          <p:cNvSpPr>
            <a:spLocks noGrp="1"/>
          </p:cNvSpPr>
          <p:nvPr/>
        </p:nvSpPr>
        <p:spPr>
          <a:xfrm>
            <a:off x="11144250" y="6334125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1200" b="1">
                <a:solidFill>
                  <a:srgbClr val="A99791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A99791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2812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rand-label">
            <a:extLst>
              <a:ext uri="{FF2B5EF4-FFF2-40B4-BE49-F238E27FC236}">
                <a16:creationId xmlns:a16="http://schemas.microsoft.com/office/drawing/2014/main" id="{5FED6B74-21EB-4BB8-99D0-8C9ED725973D}"/>
              </a:ext>
            </a:extLst>
          </p:cNvPr>
          <p:cNvSpPr>
            <a:spLocks noGrp="1"/>
          </p:cNvSpPr>
          <p:nvPr/>
        </p:nvSpPr>
        <p:spPr>
          <a:xfrm>
            <a:off x="685800" y="419100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НОВА ПОЖЕЖНА СИСТЕМА</a:t>
            </a:r>
          </a:p>
        </p:txBody>
      </p:sp>
      <p:sp>
        <p:nvSpPr>
          <p:cNvPr id="2" name="brand-accent">
            <a:extLst>
              <a:ext uri="{FF2B5EF4-FFF2-40B4-BE49-F238E27FC236}">
                <a16:creationId xmlns:a16="http://schemas.microsoft.com/office/drawing/2014/main" id="{3B051924-0A81-4584-A9BD-BF6B7E152A73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876300" cy="47625"/>
          </a:xfrm>
          <a:prstGeom prst="rect">
            <a:avLst/>
          </a:prstGeom>
          <a:solidFill>
            <a:srgbClr val="C34A2C"/>
          </a:solidFill>
          <a:ln w="0">
            <a:noFill/>
            <a:prstDash val="solid"/>
          </a:ln>
        </p:spPr>
      </p:sp>
      <p:sp>
        <p:nvSpPr>
          <p:cNvPr id="3" name="value-title">
            <a:extLst>
              <a:ext uri="{FF2B5EF4-FFF2-40B4-BE49-F238E27FC236}">
                <a16:creationId xmlns:a16="http://schemas.microsoft.com/office/drawing/2014/main" id="{71D83C3A-2B95-4A4A-A3BF-9262B07619A7}"/>
              </a:ext>
            </a:extLst>
          </p:cNvPr>
          <p:cNvSpPr>
            <a:spLocks noGrp="1"/>
          </p:cNvSpPr>
          <p:nvPr/>
        </p:nvSpPr>
        <p:spPr>
          <a:xfrm>
            <a:off x="685800" y="1333500"/>
            <a:ext cx="60960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49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4950" b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Один партнер.</a:t>
            </a:r>
          </a:p>
          <a:p>
            <a:pPr algn="l">
              <a:lnSpc>
                <a:spcPct val="94000"/>
              </a:lnSpc>
              <a:buNone/>
              <a:defRPr sz="49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4950" b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Весь комплекс.</a:t>
            </a:r>
          </a:p>
        </p:txBody>
      </p:sp>
      <p:sp>
        <p:nvSpPr>
          <p:cNvPr id="4" name="value-subtitle">
            <a:extLst>
              <a:ext uri="{FF2B5EF4-FFF2-40B4-BE49-F238E27FC236}">
                <a16:creationId xmlns:a16="http://schemas.microsoft.com/office/drawing/2014/main" id="{79FDCBB3-78C9-4B2E-9F3A-FF6CBF6C25ED}"/>
              </a:ext>
            </a:extLst>
          </p:cNvPr>
          <p:cNvSpPr>
            <a:spLocks noGrp="1"/>
          </p:cNvSpPr>
          <p:nvPr/>
        </p:nvSpPr>
        <p:spPr>
          <a:xfrm>
            <a:off x="685800" y="3238500"/>
            <a:ext cx="56197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233" lnSpcReduction="10000"/>
          </a:bodyPr>
          <a:lstStyle/>
          <a:p>
            <a:pPr algn="l">
              <a:lnSpc>
                <a:spcPct val="116000"/>
              </a:lnSpc>
              <a:buNone/>
              <a:defRPr sz="1950" b="0">
                <a:solidFill>
                  <a:srgbClr val="7E6E69"/>
                </a:solidFill>
                <a:latin typeface="DejaVu Sans"/>
                <a:ea typeface="DejaVu Sans"/>
                <a:cs typeface="DejaVu Sans"/>
              </a:defRPr>
            </a:pP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Беремо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на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себе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всі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етапи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—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від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проєкту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до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регулярного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обслуговування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після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запуску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950" b="0" dirty="0" err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систем</a:t>
            </a:r>
            <a:r>
              <a:rPr sz="1950" b="0" dirty="0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.</a:t>
            </a:r>
          </a:p>
        </p:txBody>
      </p:sp>
      <p:sp>
        <p:nvSpPr>
          <p:cNvPr id="5" name="region">
            <a:extLst>
              <a:ext uri="{FF2B5EF4-FFF2-40B4-BE49-F238E27FC236}">
                <a16:creationId xmlns:a16="http://schemas.microsoft.com/office/drawing/2014/main" id="{28164F8A-7A88-4D9C-9B92-F4C841FFFA7C}"/>
              </a:ext>
            </a:extLst>
          </p:cNvPr>
          <p:cNvSpPr>
            <a:spLocks noGrp="1"/>
          </p:cNvSpPr>
          <p:nvPr/>
        </p:nvSpPr>
        <p:spPr>
          <a:xfrm>
            <a:off x="685800" y="4686300"/>
            <a:ext cx="342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00" b="1">
                <a:solidFill>
                  <a:srgbClr val="A63B27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A63B27"/>
                </a:solidFill>
                <a:latin typeface="DejaVu Sans"/>
                <a:ea typeface="DejaVu Sans"/>
                <a:cs typeface="DejaVu Sans"/>
              </a:rPr>
              <a:t>ЛЬВІВ ТА ОБЛАСТЬ</a:t>
            </a:r>
          </a:p>
        </p:txBody>
      </p:sp>
      <p:sp>
        <p:nvSpPr>
          <p:cNvPr id="6" name="audiences">
            <a:extLst>
              <a:ext uri="{FF2B5EF4-FFF2-40B4-BE49-F238E27FC236}">
                <a16:creationId xmlns:a16="http://schemas.microsoft.com/office/drawing/2014/main" id="{8E738D17-578F-4231-9082-358C5858E0A5}"/>
              </a:ext>
            </a:extLst>
          </p:cNvPr>
          <p:cNvSpPr>
            <a:spLocks noGrp="1"/>
          </p:cNvSpPr>
          <p:nvPr/>
        </p:nvSpPr>
        <p:spPr>
          <a:xfrm>
            <a:off x="685800" y="5257800"/>
            <a:ext cx="5905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dirty="0" err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Бізнес</a:t>
            </a:r>
            <a:r>
              <a:rPr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  •  </a:t>
            </a:r>
            <a:r>
              <a:rPr sz="1350" b="1" dirty="0" err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Будівельні</a:t>
            </a:r>
            <a:r>
              <a:rPr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350" b="1" dirty="0" err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компанії</a:t>
            </a:r>
            <a:r>
              <a:rPr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  •  </a:t>
            </a:r>
            <a:r>
              <a:rPr sz="1350" b="1" dirty="0" err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Промислові</a:t>
            </a:r>
            <a:r>
              <a:rPr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350" b="1" dirty="0" err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об’єкти</a:t>
            </a:r>
            <a:r>
              <a:rPr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  •  </a:t>
            </a:r>
            <a:r>
              <a:rPr sz="1350" b="1" dirty="0" err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Державні</a:t>
            </a:r>
            <a:r>
              <a:rPr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 </a:t>
            </a:r>
            <a:r>
              <a:rPr sz="1350" b="1" dirty="0" err="1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установи</a:t>
            </a:r>
            <a:endParaRPr sz="1350" b="1" dirty="0">
              <a:solidFill>
                <a:srgbClr val="241514"/>
              </a:solidFill>
              <a:latin typeface="DejaVu Sans"/>
              <a:ea typeface="DejaVu Sans"/>
              <a:cs typeface="DejaVu Sans"/>
            </a:endParaRPr>
          </a:p>
        </p:txBody>
      </p:sp>
      <p:sp>
        <p:nvSpPr>
          <p:cNvPr id="7" name="value-panel">
            <a:extLst>
              <a:ext uri="{FF2B5EF4-FFF2-40B4-BE49-F238E27FC236}">
                <a16:creationId xmlns:a16="http://schemas.microsoft.com/office/drawing/2014/main" id="{2B563BC6-2CAB-4E7A-BC98-D7DB6EC2BCF8}"/>
              </a:ext>
            </a:extLst>
          </p:cNvPr>
          <p:cNvSpPr>
            <a:spLocks noGrp="1"/>
          </p:cNvSpPr>
          <p:nvPr/>
        </p:nvSpPr>
        <p:spPr>
          <a:xfrm>
            <a:off x="7124700" y="800100"/>
            <a:ext cx="4381500" cy="5257800"/>
          </a:xfrm>
          <a:prstGeom prst="roundRect">
            <a:avLst>
              <a:gd name="adj" fmla="val 2609"/>
            </a:avLst>
          </a:prstGeom>
          <a:solidFill>
            <a:srgbClr val="241514"/>
          </a:solidFill>
          <a:ln w="0">
            <a:noFill/>
            <a:prstDash val="solid"/>
          </a:ln>
        </p:spPr>
      </p:sp>
      <p:sp>
        <p:nvSpPr>
          <p:cNvPr id="8" name="panel-kicker">
            <a:extLst>
              <a:ext uri="{FF2B5EF4-FFF2-40B4-BE49-F238E27FC236}">
                <a16:creationId xmlns:a16="http://schemas.microsoft.com/office/drawing/2014/main" id="{5FD4B060-34B9-4A10-A614-A313411E7DDB}"/>
              </a:ext>
            </a:extLst>
          </p:cNvPr>
          <p:cNvSpPr>
            <a:spLocks noGrp="1"/>
          </p:cNvSpPr>
          <p:nvPr/>
        </p:nvSpPr>
        <p:spPr>
          <a:xfrm>
            <a:off x="7620000" y="1200150"/>
            <a:ext cx="3381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C8B4AB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C8B4AB"/>
                </a:solidFill>
                <a:latin typeface="DejaVu Sans"/>
                <a:ea typeface="DejaVu Sans"/>
                <a:cs typeface="DejaVu Sans"/>
              </a:rPr>
              <a:t>ЧОМУ З НАМИ ЗРУЧНО</a:t>
            </a:r>
          </a:p>
        </p:txBody>
      </p:sp>
      <p:sp>
        <p:nvSpPr>
          <p:cNvPr id="9" name="panel-accent">
            <a:extLst>
              <a:ext uri="{FF2B5EF4-FFF2-40B4-BE49-F238E27FC236}">
                <a16:creationId xmlns:a16="http://schemas.microsoft.com/office/drawing/2014/main" id="{EA3741F1-F8A1-4E16-91B0-6AA951BD1D69}"/>
              </a:ext>
            </a:extLst>
          </p:cNvPr>
          <p:cNvSpPr>
            <a:spLocks noGrp="1"/>
          </p:cNvSpPr>
          <p:nvPr/>
        </p:nvSpPr>
        <p:spPr>
          <a:xfrm>
            <a:off x="7620000" y="1685925"/>
            <a:ext cx="914400" cy="47625"/>
          </a:xfrm>
          <a:prstGeom prst="rect">
            <a:avLst/>
          </a:prstGeom>
          <a:solidFill>
            <a:srgbClr val="C34A2C"/>
          </a:solidFill>
          <a:ln w="0">
            <a:noFill/>
            <a:prstDash val="solid"/>
          </a:ln>
        </p:spPr>
      </p:sp>
      <p:sp>
        <p:nvSpPr>
          <p:cNvPr id="10" name="benefit-number-1">
            <a:extLst>
              <a:ext uri="{FF2B5EF4-FFF2-40B4-BE49-F238E27FC236}">
                <a16:creationId xmlns:a16="http://schemas.microsoft.com/office/drawing/2014/main" id="{D3340E99-A2AC-43C5-A64C-62ADDD1DFBB8}"/>
              </a:ext>
            </a:extLst>
          </p:cNvPr>
          <p:cNvSpPr>
            <a:spLocks noGrp="1"/>
          </p:cNvSpPr>
          <p:nvPr/>
        </p:nvSpPr>
        <p:spPr>
          <a:xfrm>
            <a:off x="7620000" y="21145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11" name="benefit-text-1">
            <a:extLst>
              <a:ext uri="{FF2B5EF4-FFF2-40B4-BE49-F238E27FC236}">
                <a16:creationId xmlns:a16="http://schemas.microsoft.com/office/drawing/2014/main" id="{263244B8-14F5-46B8-80BF-8698A30E81B9}"/>
              </a:ext>
            </a:extLst>
          </p:cNvPr>
          <p:cNvSpPr>
            <a:spLocks noGrp="1"/>
          </p:cNvSpPr>
          <p:nvPr/>
        </p:nvSpPr>
        <p:spPr>
          <a:xfrm>
            <a:off x="8210550" y="2095500"/>
            <a:ext cx="2714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389"/>
          </a:bodyPr>
          <a:lstStyle/>
          <a:p>
            <a:pPr algn="l">
              <a:lnSpc>
                <a:spcPct val="108000"/>
              </a:lnSpc>
              <a:buNone/>
              <a:def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Один відповідальний підрядник</a:t>
            </a:r>
          </a:p>
        </p:txBody>
      </p:sp>
      <p:sp>
        <p:nvSpPr>
          <p:cNvPr id="12" name="benefit-divider-1">
            <a:extLst>
              <a:ext uri="{FF2B5EF4-FFF2-40B4-BE49-F238E27FC236}">
                <a16:creationId xmlns:a16="http://schemas.microsoft.com/office/drawing/2014/main" id="{1C1FD093-85E3-4362-A9AB-3132E36E23C8}"/>
              </a:ext>
            </a:extLst>
          </p:cNvPr>
          <p:cNvSpPr>
            <a:spLocks noGrp="1"/>
          </p:cNvSpPr>
          <p:nvPr/>
        </p:nvSpPr>
        <p:spPr>
          <a:xfrm>
            <a:off x="7620000" y="2743200"/>
            <a:ext cx="3333750" cy="9525"/>
          </a:xfrm>
          <a:prstGeom prst="rect">
            <a:avLst/>
          </a:prstGeom>
          <a:solidFill>
            <a:srgbClr val="4B3834"/>
          </a:solidFill>
          <a:ln w="0">
            <a:noFill/>
            <a:prstDash val="solid"/>
          </a:ln>
        </p:spPr>
      </p:sp>
      <p:sp>
        <p:nvSpPr>
          <p:cNvPr id="13" name="benefit-number-2">
            <a:extLst>
              <a:ext uri="{FF2B5EF4-FFF2-40B4-BE49-F238E27FC236}">
                <a16:creationId xmlns:a16="http://schemas.microsoft.com/office/drawing/2014/main" id="{3EDF79B8-C1F7-4FA9-B1F1-431F439A9CC4}"/>
              </a:ext>
            </a:extLst>
          </p:cNvPr>
          <p:cNvSpPr>
            <a:spLocks noGrp="1"/>
          </p:cNvSpPr>
          <p:nvPr/>
        </p:nvSpPr>
        <p:spPr>
          <a:xfrm>
            <a:off x="7620000" y="29908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4" name="benefit-text-2">
            <a:extLst>
              <a:ext uri="{FF2B5EF4-FFF2-40B4-BE49-F238E27FC236}">
                <a16:creationId xmlns:a16="http://schemas.microsoft.com/office/drawing/2014/main" id="{DF86A629-D7EA-4742-98C8-EE008E76CB14}"/>
              </a:ext>
            </a:extLst>
          </p:cNvPr>
          <p:cNvSpPr>
            <a:spLocks noGrp="1"/>
          </p:cNvSpPr>
          <p:nvPr/>
        </p:nvSpPr>
        <p:spPr>
          <a:xfrm>
            <a:off x="8210550" y="2971800"/>
            <a:ext cx="2714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Проєктний і монтажний ресурс</a:t>
            </a:r>
          </a:p>
        </p:txBody>
      </p:sp>
      <p:sp>
        <p:nvSpPr>
          <p:cNvPr id="15" name="benefit-divider-2">
            <a:extLst>
              <a:ext uri="{FF2B5EF4-FFF2-40B4-BE49-F238E27FC236}">
                <a16:creationId xmlns:a16="http://schemas.microsoft.com/office/drawing/2014/main" id="{C59A8ECD-2AB0-40E7-94AC-10ABBBCA9519}"/>
              </a:ext>
            </a:extLst>
          </p:cNvPr>
          <p:cNvSpPr>
            <a:spLocks noGrp="1"/>
          </p:cNvSpPr>
          <p:nvPr/>
        </p:nvSpPr>
        <p:spPr>
          <a:xfrm>
            <a:off x="7620000" y="3619500"/>
            <a:ext cx="3333750" cy="9525"/>
          </a:xfrm>
          <a:prstGeom prst="rect">
            <a:avLst/>
          </a:prstGeom>
          <a:solidFill>
            <a:srgbClr val="4B3834"/>
          </a:solidFill>
          <a:ln w="0">
            <a:noFill/>
            <a:prstDash val="solid"/>
          </a:ln>
        </p:spPr>
      </p:sp>
      <p:sp>
        <p:nvSpPr>
          <p:cNvPr id="16" name="benefit-number-3">
            <a:extLst>
              <a:ext uri="{FF2B5EF4-FFF2-40B4-BE49-F238E27FC236}">
                <a16:creationId xmlns:a16="http://schemas.microsoft.com/office/drawing/2014/main" id="{52A57426-DC4F-45BE-A0D9-9D73F9278846}"/>
              </a:ext>
            </a:extLst>
          </p:cNvPr>
          <p:cNvSpPr>
            <a:spLocks noGrp="1"/>
          </p:cNvSpPr>
          <p:nvPr/>
        </p:nvSpPr>
        <p:spPr>
          <a:xfrm>
            <a:off x="7620000" y="38671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7" name="benefit-text-3">
            <a:extLst>
              <a:ext uri="{FF2B5EF4-FFF2-40B4-BE49-F238E27FC236}">
                <a16:creationId xmlns:a16="http://schemas.microsoft.com/office/drawing/2014/main" id="{85E129D0-9E3D-4E81-B648-C663C94AA551}"/>
              </a:ext>
            </a:extLst>
          </p:cNvPr>
          <p:cNvSpPr>
            <a:spLocks noGrp="1"/>
          </p:cNvSpPr>
          <p:nvPr/>
        </p:nvSpPr>
        <p:spPr>
          <a:xfrm>
            <a:off x="8210550" y="3848100"/>
            <a:ext cx="2714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Комплексне оснащення об’єкта</a:t>
            </a:r>
          </a:p>
        </p:txBody>
      </p:sp>
      <p:sp>
        <p:nvSpPr>
          <p:cNvPr id="18" name="benefit-divider-3">
            <a:extLst>
              <a:ext uri="{FF2B5EF4-FFF2-40B4-BE49-F238E27FC236}">
                <a16:creationId xmlns:a16="http://schemas.microsoft.com/office/drawing/2014/main" id="{87D09254-D9B6-4F6B-AD12-E5787199CBE5}"/>
              </a:ext>
            </a:extLst>
          </p:cNvPr>
          <p:cNvSpPr>
            <a:spLocks noGrp="1"/>
          </p:cNvSpPr>
          <p:nvPr/>
        </p:nvSpPr>
        <p:spPr>
          <a:xfrm>
            <a:off x="7620000" y="4495800"/>
            <a:ext cx="3333750" cy="9525"/>
          </a:xfrm>
          <a:prstGeom prst="rect">
            <a:avLst/>
          </a:prstGeom>
          <a:solidFill>
            <a:srgbClr val="4B3834"/>
          </a:solidFill>
          <a:ln w="0">
            <a:noFill/>
            <a:prstDash val="solid"/>
          </a:ln>
        </p:spPr>
      </p:sp>
      <p:sp>
        <p:nvSpPr>
          <p:cNvPr id="19" name="benefit-number-4">
            <a:extLst>
              <a:ext uri="{FF2B5EF4-FFF2-40B4-BE49-F238E27FC236}">
                <a16:creationId xmlns:a16="http://schemas.microsoft.com/office/drawing/2014/main" id="{965BAB13-E2F8-456C-B9E1-1F7312D18AB3}"/>
              </a:ext>
            </a:extLst>
          </p:cNvPr>
          <p:cNvSpPr>
            <a:spLocks noGrp="1"/>
          </p:cNvSpPr>
          <p:nvPr/>
        </p:nvSpPr>
        <p:spPr>
          <a:xfrm>
            <a:off x="7620000" y="47434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C34A2C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20" name="benefit-text-4">
            <a:extLst>
              <a:ext uri="{FF2B5EF4-FFF2-40B4-BE49-F238E27FC236}">
                <a16:creationId xmlns:a16="http://schemas.microsoft.com/office/drawing/2014/main" id="{3EE941F8-CDAD-4EA3-87B7-6FAC995E797B}"/>
              </a:ext>
            </a:extLst>
          </p:cNvPr>
          <p:cNvSpPr>
            <a:spLocks noGrp="1"/>
          </p:cNvSpPr>
          <p:nvPr/>
        </p:nvSpPr>
        <p:spPr>
          <a:xfrm>
            <a:off x="8210550" y="4724400"/>
            <a:ext cx="27146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6007" lnSpcReduction="20000"/>
          </a:bodyPr>
          <a:lstStyle/>
          <a:p>
            <a:pPr algn="l">
              <a:lnSpc>
                <a:spcPct val="108000"/>
              </a:lnSpc>
              <a:buNone/>
              <a:def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Супровід після введення в експлуатацію</a:t>
            </a:r>
          </a:p>
        </p:txBody>
      </p:sp>
      <p:sp>
        <p:nvSpPr>
          <p:cNvPr id="21" name="closing-line">
            <a:extLst>
              <a:ext uri="{FF2B5EF4-FFF2-40B4-BE49-F238E27FC236}">
                <a16:creationId xmlns:a16="http://schemas.microsoft.com/office/drawing/2014/main" id="{6ED6E479-5B12-4892-B978-3C3737014EC4}"/>
              </a:ext>
            </a:extLst>
          </p:cNvPr>
          <p:cNvSpPr>
            <a:spLocks noGrp="1"/>
          </p:cNvSpPr>
          <p:nvPr/>
        </p:nvSpPr>
        <p:spPr>
          <a:xfrm>
            <a:off x="7620000" y="5619750"/>
            <a:ext cx="3381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270"/>
          </a:bodyPr>
          <a:lstStyle/>
          <a:p>
            <a:pPr algn="l">
              <a:lnSpc>
                <a:spcPct val="105000"/>
              </a:lnSpc>
              <a:buNone/>
              <a:defRPr sz="1125" b="1">
                <a:solidFill>
                  <a:srgbClr val="C8B4AB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C8B4AB"/>
                </a:solidFill>
                <a:latin typeface="DejaVu Sans"/>
                <a:ea typeface="DejaVu Sans"/>
                <a:cs typeface="DejaVu Sans"/>
              </a:rPr>
              <a:t>ПОЖЕЖНА БЕЗПЕКА ДЛЯ БІЗНЕСУ ПІД КЛЮЧ</a:t>
            </a:r>
          </a:p>
        </p:txBody>
      </p:sp>
      <p:sp>
        <p:nvSpPr>
          <p:cNvPr id="22" name="page-3">
            <a:extLst>
              <a:ext uri="{FF2B5EF4-FFF2-40B4-BE49-F238E27FC236}">
                <a16:creationId xmlns:a16="http://schemas.microsoft.com/office/drawing/2014/main" id="{20E87637-7AF7-4FAE-AFA2-B8E8CE7EBFA6}"/>
              </a:ext>
            </a:extLst>
          </p:cNvPr>
          <p:cNvSpPr>
            <a:spLocks noGrp="1"/>
          </p:cNvSpPr>
          <p:nvPr/>
        </p:nvSpPr>
        <p:spPr>
          <a:xfrm>
            <a:off x="11144250" y="6334125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1200" b="1">
                <a:solidFill>
                  <a:srgbClr val="7E6E69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7E6E69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24" name="audiences">
            <a:extLst>
              <a:ext uri="{FF2B5EF4-FFF2-40B4-BE49-F238E27FC236}">
                <a16:creationId xmlns:a16="http://schemas.microsoft.com/office/drawing/2014/main" id="{8890CE49-55F0-430E-B551-4AE2ACDAAE88}"/>
              </a:ext>
            </a:extLst>
          </p:cNvPr>
          <p:cNvSpPr>
            <a:spLocks noGrp="1"/>
          </p:cNvSpPr>
          <p:nvPr/>
        </p:nvSpPr>
        <p:spPr>
          <a:xfrm>
            <a:off x="666750" y="5857875"/>
            <a:ext cx="5905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0000" lnSpcReduction="20000"/>
          </a:bodyPr>
          <a:lstStyle/>
          <a:p>
            <a:pPr algn="l">
              <a:lnSpc>
                <a:spcPct val="120000"/>
              </a:lnSpc>
              <a:buNone/>
              <a:def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endParaRPr lang="ru-RU" sz="1350" b="1" dirty="0">
              <a:solidFill>
                <a:srgbClr val="241514"/>
              </a:solidFill>
              <a:latin typeface="DejaVu Sans"/>
              <a:ea typeface="DejaVu Sans"/>
              <a:cs typeface="DejaVu Sans"/>
            </a:endParaRPr>
          </a:p>
          <a:p>
            <a:pPr algn="l">
              <a:lnSpc>
                <a:spcPct val="120000"/>
              </a:lnSpc>
              <a:buNone/>
              <a:def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lang="ru-RU"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ТОВ "НОВА ПОЖЕЖНА СИСТЕМА"</a:t>
            </a:r>
          </a:p>
          <a:p>
            <a:pPr algn="l">
              <a:lnSpc>
                <a:spcPct val="120000"/>
              </a:lnSpc>
              <a:buNone/>
              <a:def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lang="ru-RU"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Максим ДРАЧ</a:t>
            </a:r>
          </a:p>
          <a:p>
            <a:pPr algn="l">
              <a:lnSpc>
                <a:spcPct val="120000"/>
              </a:lnSpc>
              <a:buNone/>
              <a:def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lang="ru-RU"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067-37-101-90</a:t>
            </a:r>
          </a:p>
          <a:p>
            <a:pPr algn="l">
              <a:lnSpc>
                <a:spcPct val="120000"/>
              </a:lnSpc>
              <a:buNone/>
              <a:defRPr sz="1350" b="1">
                <a:solidFill>
                  <a:srgbClr val="241514"/>
                </a:solidFill>
                <a:latin typeface="DejaVu Sans"/>
                <a:ea typeface="DejaVu Sans"/>
                <a:cs typeface="DejaVu Sans"/>
              </a:defRPr>
            </a:pPr>
            <a:r>
              <a:rPr lang="ru-RU" sz="1350" b="1" dirty="0">
                <a:solidFill>
                  <a:srgbClr val="241514"/>
                </a:solidFill>
                <a:latin typeface="DejaVu Sans"/>
                <a:ea typeface="DejaVu Sans"/>
                <a:cs typeface="DejaVu Sans"/>
              </a:rPr>
              <a:t>www.nps101.com.ua</a:t>
            </a:r>
            <a:endParaRPr sz="1350" b="1" dirty="0">
              <a:solidFill>
                <a:srgbClr val="241514"/>
              </a:solidFill>
              <a:latin typeface="DejaVu Sans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11116325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228</Words>
  <Application>Microsoft Office PowerPoint</Application>
  <DocSecurity>0</DocSecurity>
  <PresentationFormat>Широкий екран</PresentationFormat>
  <Paragraphs>56</Paragraphs>
  <Slides>3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6" baseType="lpstr">
      <vt:lpstr>Calibri</vt:lpstr>
      <vt:lpstr>DejaVu Sans</vt:lpstr>
      <vt:lpstr>ChatGPT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ASUS</cp:lastModifiedBy>
  <cp:revision>2</cp:revision>
  <dcterms:created xsi:type="dcterms:W3CDTF">2026-08-03T20:17:42Z</dcterms:created>
  <dcterms:modified xsi:type="dcterms:W3CDTF">2026-08-03T20:32:17Z</dcterms:modified>
</cp:coreProperties>
</file>